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58" r:id="rId3"/>
    <p:sldId id="302" r:id="rId4"/>
    <p:sldId id="303" r:id="rId5"/>
    <p:sldId id="304" r:id="rId6"/>
    <p:sldId id="305" r:id="rId7"/>
    <p:sldId id="306" r:id="rId8"/>
    <p:sldId id="307" r:id="rId9"/>
    <p:sldId id="298" r:id="rId10"/>
    <p:sldId id="310" r:id="rId11"/>
    <p:sldId id="311" r:id="rId12"/>
    <p:sldId id="279" r:id="rId13"/>
  </p:sldIdLst>
  <p:sldSz cx="9144000" cy="5143500" type="screen16x9"/>
  <p:notesSz cx="6858000" cy="9144000"/>
  <p:embeddedFontLst>
    <p:embeddedFont>
      <p:font typeface="Exo 2" panose="020B0604020202020204" charset="0"/>
      <p:regular r:id="rId15"/>
      <p:bold r:id="rId16"/>
      <p:italic r:id="rId17"/>
      <p:boldItalic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Roboto Condensed" panose="020B0604020202020204" charset="0"/>
      <p:regular r:id="rId23"/>
      <p:bold r:id="rId24"/>
      <p:italic r:id="rId25"/>
      <p:boldItalic r:id="rId26"/>
    </p:embeddedFont>
    <p:embeddedFont>
      <p:font typeface="Roboto Condensed Light" panose="020B0604020202020204" charset="0"/>
      <p:regular r:id="rId27"/>
      <p:bold r:id="rId28"/>
      <p:italic r:id="rId29"/>
      <p:boldItalic r:id="rId30"/>
    </p:embeddedFont>
    <p:embeddedFont>
      <p:font typeface="Squada On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C37DA5-E88A-4F97-BBFE-C0BF521BEA2F}">
  <a:tblStyle styleId="{26C37DA5-E88A-4F97-BBFE-C0BF521BEA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81625" autoAdjust="0"/>
  </p:normalViewPr>
  <p:slideViewPr>
    <p:cSldViewPr snapToGrid="0">
      <p:cViewPr varScale="1">
        <p:scale>
          <a:sx n="114" d="100"/>
          <a:sy n="114" d="100"/>
        </p:scale>
        <p:origin x="36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829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 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Readout layer can be trained by local rules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700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Gaussian prior on first layer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36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932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PCA vs 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PCA removes correlations,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not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higher order dependence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ICA removes correlations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higher order dependence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PCA: some components are more important than others (recall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eigenvalues)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ICA: all components are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equally important</a:t>
            </a:r>
            <a:b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PCA: vectors are orthogonal (recall eigenvectors of covariance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matrix)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ICA vectors are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orthogonal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028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Sparse Coding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776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Localized – CNN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Inhibitory weight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4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688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9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m4a"/><Relationship Id="rId7" Type="http://schemas.openxmlformats.org/officeDocument/2006/relationships/hyperlink" Target="https://www.researchgate.net/figure/A-general-model-of-a-deep-neural-network-It-consists-of-an-input-layer-some-here-two_fig1_308414212" TargetMode="Externa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hyperlink" Target="https://www.nature.com/articles/ncomms13276" TargetMode="External"/><Relationship Id="rId4" Type="http://schemas.openxmlformats.org/officeDocument/2006/relationships/audio" Target="../media/media3.m4a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cazala/mnist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towardsdatascience.com/ml-for-ts-3-extreme-learning-machines-3fcf5991e390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towardsdatascience.com/ml-for-ts-3-extreme-learning-machines-3fcf5991e390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semanticscholar.org/paper/Local-binary-pattern%3A-An-improved-LBP-to-extract-to-Kumar-Kumar/f05b226b35f6871d9b3cda9691dba67d238d683d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4797734" y="2961875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Bernd </a:t>
            </a:r>
            <a:r>
              <a:rPr lang="en-US" dirty="0" err="1"/>
              <a:t>Illing</a:t>
            </a:r>
            <a:r>
              <a:rPr lang="en-US" dirty="0"/>
              <a:t>, </a:t>
            </a:r>
            <a:r>
              <a:rPr lang="en-US" dirty="0" err="1"/>
              <a:t>Wulfram</a:t>
            </a:r>
            <a:r>
              <a:rPr lang="en-US" dirty="0"/>
              <a:t> Gerstner, </a:t>
            </a:r>
            <a:r>
              <a:rPr lang="en-US" dirty="0" err="1"/>
              <a:t>Johanni</a:t>
            </a:r>
            <a:r>
              <a:rPr lang="en-US" dirty="0"/>
              <a:t> Brea </a:t>
            </a:r>
            <a:br>
              <a:rPr lang="en-US" dirty="0"/>
            </a:b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333870" y="1179575"/>
            <a:ext cx="781013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b="0" dirty="0"/>
              <a:t>Biologically plausible deep learning </a:t>
            </a:r>
            <a:br>
              <a:rPr lang="en-US" sz="3600" b="0" dirty="0"/>
            </a:br>
            <a:r>
              <a:rPr lang="en-US" sz="3600" b="0" dirty="0"/>
              <a:t> </a:t>
            </a:r>
            <a:r>
              <a:rPr lang="en-US" sz="2400" b="0" dirty="0"/>
              <a:t>But how far can we go with shallow networks?</a:t>
            </a:r>
            <a:r>
              <a:rPr lang="en-US" sz="2400" dirty="0"/>
              <a:t> </a:t>
            </a:r>
            <a:endParaRPr sz="3600"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2961813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6;p28">
            <a:extLst>
              <a:ext uri="{FF2B5EF4-FFF2-40B4-BE49-F238E27FC236}">
                <a16:creationId xmlns:a16="http://schemas.microsoft.com/office/drawing/2014/main" id="{AD178A32-8F52-4122-A651-D0CCBAE3C284}"/>
              </a:ext>
            </a:extLst>
          </p:cNvPr>
          <p:cNvSpPr txBox="1">
            <a:spLocks/>
          </p:cNvSpPr>
          <p:nvPr/>
        </p:nvSpPr>
        <p:spPr>
          <a:xfrm>
            <a:off x="4791900" y="3358871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b="1" dirty="0"/>
              <a:t>Presentation by </a:t>
            </a:r>
          </a:p>
          <a:p>
            <a:pPr marL="0" indent="0"/>
            <a:r>
              <a:rPr lang="en-US" b="1" dirty="0"/>
              <a:t>Mohammad Amin Banayeean Zade</a:t>
            </a:r>
          </a:p>
        </p:txBody>
      </p:sp>
      <p:pic>
        <p:nvPicPr>
          <p:cNvPr id="1026" name="Picture 2" descr="ID picture of W. Gerstner">
            <a:extLst>
              <a:ext uri="{FF2B5EF4-FFF2-40B4-BE49-F238E27FC236}">
                <a16:creationId xmlns:a16="http://schemas.microsoft.com/office/drawing/2014/main" id="{497EEF27-D486-4F11-B557-27593C794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5" y="3162555"/>
            <a:ext cx="1271118" cy="1849984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A2B4264-06EA-4DBF-B770-1C1D81E1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76" y="3158349"/>
            <a:ext cx="1312690" cy="1869098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edia3">
            <a:hlinkClick r:id="" action="ppaction://media"/>
            <a:extLst>
              <a:ext uri="{FF2B5EF4-FFF2-40B4-BE49-F238E27FC236}">
                <a16:creationId xmlns:a16="http://schemas.microsoft.com/office/drawing/2014/main" id="{CFD7E52C-5254-4BA5-87A3-4DD9B3D7A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1075" y="13096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25EBF-E9A8-4FB9-B6EC-B6E25C9F46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22"/>
          <a:stretch/>
        </p:blipFill>
        <p:spPr>
          <a:xfrm>
            <a:off x="178796" y="1112519"/>
            <a:ext cx="8786407" cy="351282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822B36-36AD-41FA-B6B5-C312C3457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796" y="5372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2D0A4C-025B-4698-992E-B8AFE43FB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B72D56-33F7-421B-9272-0B2EBD363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49" y="60472"/>
            <a:ext cx="5214300" cy="9462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0CE4A-8DF4-4248-89BF-C42BE826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20" y="533572"/>
            <a:ext cx="5700757" cy="349401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FF5E0-E983-4AEA-B782-9C087D0F3D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69"/>
          <a:stretch/>
        </p:blipFill>
        <p:spPr>
          <a:xfrm>
            <a:off x="357790" y="4145280"/>
            <a:ext cx="8077900" cy="83611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40564E-A598-4ADA-9967-02661122A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7790" y="2898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8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1955722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</a:t>
            </a:r>
            <a:br>
              <a:rPr lang="en-US" dirty="0"/>
            </a:br>
            <a:br>
              <a:rPr lang="en" dirty="0"/>
            </a:br>
            <a:r>
              <a:rPr lang="en-US" sz="2400" dirty="0"/>
              <a:t>If you have any questions please contact me at </a:t>
            </a:r>
            <a:br>
              <a:rPr lang="en-US" sz="2400" dirty="0"/>
            </a:br>
            <a:r>
              <a:rPr lang="en-US" sz="2400" dirty="0"/>
              <a:t>M.Banayeean@gmail.com</a:t>
            </a:r>
            <a:endParaRPr sz="3200" dirty="0"/>
          </a:p>
        </p:txBody>
      </p: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CCAF6A-E8AF-49EF-B1D6-5EF8DD65D5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5443" y="58737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775515" y="438152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Lack of Local Error</a:t>
            </a:r>
            <a:endParaRPr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586374" y="437821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Symmetric Weights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1419832" y="3963999"/>
            <a:ext cx="68566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6830584" y="398789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4018200" y="3968653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>
            <a:cxnSpLocks/>
          </p:cNvCxnSpPr>
          <p:nvPr/>
        </p:nvCxnSpPr>
        <p:spPr>
          <a:xfrm flipH="1">
            <a:off x="1562432" y="3806130"/>
            <a:ext cx="6375752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6397234" y="437821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Spike-Based model</a:t>
            </a:r>
            <a:endParaRPr dirty="0"/>
          </a:p>
        </p:txBody>
      </p:sp>
      <p:sp>
        <p:nvSpPr>
          <p:cNvPr id="43" name="Google Shape;144;p29">
            <a:extLst>
              <a:ext uri="{FF2B5EF4-FFF2-40B4-BE49-F238E27FC236}">
                <a16:creationId xmlns:a16="http://schemas.microsoft.com/office/drawing/2014/main" id="{7F43AC73-1E33-4E28-928C-321A3EABFED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31971" y="3358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AB98E58-EB5E-4A5E-ABBD-618F9808B1C7}"/>
              </a:ext>
            </a:extLst>
          </p:cNvPr>
          <p:cNvSpPr txBox="1">
            <a:spLocks/>
          </p:cNvSpPr>
          <p:nvPr/>
        </p:nvSpPr>
        <p:spPr>
          <a:xfrm>
            <a:off x="218984" y="3150118"/>
            <a:ext cx="3925967" cy="28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ctr"/>
            <a:r>
              <a:rPr lang="en-US" sz="700" dirty="0">
                <a:hlinkClick r:id="rId7"/>
              </a:rPr>
              <a:t>https://www.researchgate.net/figure/A-general-model-of-a-deep-neural-network-It-consists-of-an-input-layer-some-here-two_fig1_308414212</a:t>
            </a:r>
            <a:endParaRPr lang="en-US" sz="7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284A03-09D2-427F-8F62-FB78D61451AF}"/>
              </a:ext>
            </a:extLst>
          </p:cNvPr>
          <p:cNvGrpSpPr/>
          <p:nvPr/>
        </p:nvGrpSpPr>
        <p:grpSpPr>
          <a:xfrm>
            <a:off x="584094" y="1348941"/>
            <a:ext cx="3511001" cy="1722210"/>
            <a:chOff x="2921157" y="2719136"/>
            <a:chExt cx="3511001" cy="1722210"/>
          </a:xfrm>
        </p:grpSpPr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76D77024-F403-4F04-92D0-59699550C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2921157" y="2719136"/>
              <a:ext cx="3511001" cy="172221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9DC8DE7-BDBB-452B-A070-D8B122770B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5576" y="2908217"/>
              <a:ext cx="567070" cy="4505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3C122B7-6C15-4340-AE36-AD055E2B45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85576" y="3253166"/>
              <a:ext cx="503100" cy="13638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D84B4F4-6339-4608-920C-9132565389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4346" y="3451217"/>
              <a:ext cx="476663" cy="12902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6CC14E9-32A4-4924-AC8F-966FF74FE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4346" y="3508817"/>
              <a:ext cx="466151" cy="3239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B1E79C4E-6DD8-4E9F-B19A-379573171B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543" t="73926" r="3967"/>
          <a:stretch/>
        </p:blipFill>
        <p:spPr>
          <a:xfrm>
            <a:off x="4750308" y="852075"/>
            <a:ext cx="2926000" cy="155753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40B7747-EB7E-4841-BCBB-9664538A00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25" t="30553" r="7397" b="50410"/>
          <a:stretch/>
        </p:blipFill>
        <p:spPr>
          <a:xfrm>
            <a:off x="4913279" y="2409611"/>
            <a:ext cx="2829308" cy="1191316"/>
          </a:xfrm>
          <a:prstGeom prst="rect">
            <a:avLst/>
          </a:prstGeom>
        </p:spPr>
      </p:pic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60DA22A4-0312-4C63-BC82-FCD0976BF26D}"/>
              </a:ext>
            </a:extLst>
          </p:cNvPr>
          <p:cNvSpPr txBox="1">
            <a:spLocks/>
          </p:cNvSpPr>
          <p:nvPr/>
        </p:nvSpPr>
        <p:spPr>
          <a:xfrm>
            <a:off x="4250324" y="3533378"/>
            <a:ext cx="3925967" cy="28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ctr"/>
            <a:r>
              <a:rPr lang="en-US" sz="800" dirty="0">
                <a:hlinkClick r:id="rId10"/>
              </a:rPr>
              <a:t>https://www.nature.com/articles/ncomms13276</a:t>
            </a:r>
            <a:endParaRPr lang="en-US" sz="700" dirty="0"/>
          </a:p>
        </p:txBody>
      </p:sp>
      <p:pic>
        <p:nvPicPr>
          <p:cNvPr id="31" name="Media1">
            <a:hlinkClick r:id="" action="ppaction://media"/>
            <a:extLst>
              <a:ext uri="{FF2B5EF4-FFF2-40B4-BE49-F238E27FC236}">
                <a16:creationId xmlns:a16="http://schemas.microsoft.com/office/drawing/2014/main" id="{DE27116C-BCCC-4C0D-9C60-A1CFB7553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731" y="-2653"/>
            <a:ext cx="487363" cy="4873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CD2C08-54BA-4AB3-A28A-F768F0117C9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731" y="82209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9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2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82A2B2-0536-4954-A864-C22FBBC66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82" y="1222795"/>
            <a:ext cx="2871918" cy="23880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1A957F-A87A-4017-990B-C20CEC1F7EE2}"/>
              </a:ext>
            </a:extLst>
          </p:cNvPr>
          <p:cNvSpPr/>
          <p:nvPr/>
        </p:nvSpPr>
        <p:spPr>
          <a:xfrm>
            <a:off x="6272082" y="3773685"/>
            <a:ext cx="2729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6"/>
              </a:rPr>
              <a:t>https://towardsdatascience.com/ml-for-ts-3-extreme-learning-machines-3fcf5991e390</a:t>
            </a:r>
            <a:endParaRPr lang="en-US" sz="900" dirty="0"/>
          </a:p>
        </p:txBody>
      </p:sp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Alternatives to Backpropagation</a:t>
            </a:r>
            <a:br>
              <a:rPr lang="en-US" dirty="0"/>
            </a:br>
            <a:endParaRPr lang="en-US" dirty="0"/>
          </a:p>
        </p:txBody>
      </p:sp>
      <p:sp>
        <p:nvSpPr>
          <p:cNvPr id="16" name="Google Shape;143;p29">
            <a:extLst>
              <a:ext uri="{FF2B5EF4-FFF2-40B4-BE49-F238E27FC236}">
                <a16:creationId xmlns:a16="http://schemas.microsoft.com/office/drawing/2014/main" id="{D4D54B33-570C-4C14-8C17-1003D1B6D310}"/>
              </a:ext>
            </a:extLst>
          </p:cNvPr>
          <p:cNvSpPr txBox="1">
            <a:spLocks/>
          </p:cNvSpPr>
          <p:nvPr/>
        </p:nvSpPr>
        <p:spPr>
          <a:xfrm>
            <a:off x="99097" y="1263892"/>
            <a:ext cx="5962359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buSzPts val="1200"/>
              <a:buFont typeface="Roboto Condensed"/>
              <a:buAutoNum type="arabicPeriod"/>
            </a:pPr>
            <a:r>
              <a:rPr lang="en-US" sz="1400" b="1" dirty="0"/>
              <a:t>fix weights in the first layer(s) at random values , as proposed by general approximation theory </a:t>
            </a:r>
          </a:p>
          <a:p>
            <a:pPr algn="just">
              <a:buSzPts val="1200"/>
              <a:buFont typeface="Roboto Condensed"/>
              <a:buAutoNum type="arabicPeriod"/>
            </a:pPr>
            <a:endParaRPr lang="en-US" sz="1400" b="1" dirty="0"/>
          </a:p>
          <a:p>
            <a:pPr algn="just">
              <a:buSzPts val="1200"/>
              <a:buFont typeface="Roboto Condensed"/>
              <a:buAutoNum type="arabicPeriod"/>
            </a:pPr>
            <a:r>
              <a:rPr lang="en-US" sz="1400" b="1" dirty="0"/>
              <a:t>The other alternative is unsupervised training in the first layer(s) </a:t>
            </a:r>
          </a:p>
          <a:p>
            <a:pPr marL="152400" indent="0" algn="just">
              <a:buSzPts val="1200"/>
            </a:pPr>
            <a:endParaRPr lang="en-US" sz="1400" b="1" dirty="0"/>
          </a:p>
          <a:p>
            <a:pPr marL="152400" indent="0" algn="just">
              <a:buSzPts val="1200"/>
            </a:pPr>
            <a:endParaRPr lang="en-US" sz="1400" b="1" dirty="0"/>
          </a:p>
          <a:p>
            <a:pPr marL="152400" indent="0" algn="just">
              <a:buSzPts val="1200"/>
            </a:pPr>
            <a:r>
              <a:rPr lang="en-US" sz="1400" b="1" dirty="0"/>
              <a:t>In both cases, only the weights of a readout layer are learned with supervised training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10800"/>
            <a:ext cx="1554480" cy="1310640"/>
            <a:chOff x="784860" y="3703320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FDD6B-2745-4FB4-AC44-A7F91BA8F3E0}"/>
              </a:ext>
            </a:extLst>
          </p:cNvPr>
          <p:cNvSpPr/>
          <p:nvPr/>
        </p:nvSpPr>
        <p:spPr>
          <a:xfrm>
            <a:off x="317425" y="4676152"/>
            <a:ext cx="20837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https://github.com/cazala/mnist</a:t>
            </a:r>
            <a:endParaRPr lang="en-US" sz="900" dirty="0"/>
          </a:p>
        </p:txBody>
      </p:sp>
      <p:pic>
        <p:nvPicPr>
          <p:cNvPr id="17" name="Picture 2" descr="mnist digits">
            <a:extLst>
              <a:ext uri="{FF2B5EF4-FFF2-40B4-BE49-F238E27FC236}">
                <a16:creationId xmlns:a16="http://schemas.microsoft.com/office/drawing/2014/main" id="{0D4C89D9-73D4-4508-B8A7-14168FBE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3" y="3246540"/>
            <a:ext cx="1790672" cy="13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DBE8E2-B428-4F1D-826F-DA5C9845B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7203" y="5813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17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82A2B2-0536-4954-A864-C22FBBC66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82" y="1222795"/>
            <a:ext cx="2871918" cy="23880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1A957F-A87A-4017-990B-C20CEC1F7EE2}"/>
              </a:ext>
            </a:extLst>
          </p:cNvPr>
          <p:cNvSpPr/>
          <p:nvPr/>
        </p:nvSpPr>
        <p:spPr>
          <a:xfrm>
            <a:off x="6272082" y="3773685"/>
            <a:ext cx="2729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6"/>
              </a:rPr>
              <a:t>https://towardsdatascience.com/ml-for-ts-3-extreme-learning-machines-3fcf5991e390</a:t>
            </a:r>
            <a:endParaRPr lang="en-US" sz="900" dirty="0"/>
          </a:p>
        </p:txBody>
      </p:sp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Random Projections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10800"/>
            <a:ext cx="1554480" cy="1310640"/>
            <a:chOff x="784860" y="3703320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07D7E15-F6A3-4843-8646-D8E7D5601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6811" y="1809711"/>
            <a:ext cx="2926334" cy="89923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D9E77C-7FE3-485C-9AF0-E1CBBCE5A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517" y="5813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5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Random Gabor Filters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10800"/>
            <a:ext cx="1554480" cy="1310640"/>
            <a:chOff x="784860" y="3703320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098" name="Picture 2" descr="Fig. 9. The result of magnitude of Gabor filter">
            <a:extLst>
              <a:ext uri="{FF2B5EF4-FFF2-40B4-BE49-F238E27FC236}">
                <a16:creationId xmlns:a16="http://schemas.microsoft.com/office/drawing/2014/main" id="{388E9193-63DA-4E54-BE27-8E5412FD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981884"/>
            <a:ext cx="4123287" cy="215451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g. 10. The result of real part of a gabor filter">
            <a:extLst>
              <a:ext uri="{FF2B5EF4-FFF2-40B4-BE49-F238E27FC236}">
                <a16:creationId xmlns:a16="http://schemas.microsoft.com/office/drawing/2014/main" id="{E9E3970F-4B6F-4031-B110-B02B4CE5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077" y="981884"/>
            <a:ext cx="4123287" cy="2165643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5EB79A-352E-4975-A5CC-A90F3875FB86}"/>
              </a:ext>
            </a:extLst>
          </p:cNvPr>
          <p:cNvSpPr/>
          <p:nvPr/>
        </p:nvSpPr>
        <p:spPr>
          <a:xfrm>
            <a:off x="99060" y="3260207"/>
            <a:ext cx="88239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https://www.semanticscholar.org/paper/Local-binary-pattern%3A-An-improved-LBP-to-extract-to-Kumar-Kumar/f05b226b35f6871d9b3cda9691dba67d238d683d</a:t>
            </a:r>
            <a:endParaRPr lang="en-US" sz="9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550CB57-72E4-4A8D-9297-702F2F51F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2579" y="2714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8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Unsupervised Methods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23216"/>
            <a:ext cx="1554480" cy="1310640"/>
            <a:chOff x="784860" y="3715736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15736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65EB79A-352E-4975-A5CC-A90F3875FB86}"/>
              </a:ext>
            </a:extLst>
          </p:cNvPr>
          <p:cNvSpPr/>
          <p:nvPr/>
        </p:nvSpPr>
        <p:spPr>
          <a:xfrm>
            <a:off x="2385060" y="3331393"/>
            <a:ext cx="39090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http://compneurosci.com/wiki/images/4/42/Intro_to_PCA_and_ICA.pdf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D2575-1EC8-41FC-852E-F489ADCFE2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89" t="5425" r="2894" b="2747"/>
          <a:stretch/>
        </p:blipFill>
        <p:spPr>
          <a:xfrm>
            <a:off x="4180757" y="1135380"/>
            <a:ext cx="2348695" cy="21322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C46999-CACB-4178-B30C-F712EBC7E6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5" t="5425" r="54483" b="2747"/>
          <a:stretch/>
        </p:blipFill>
        <p:spPr>
          <a:xfrm>
            <a:off x="1507025" y="1135380"/>
            <a:ext cx="2281872" cy="21322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EFD204-5624-4E88-A2AE-2477691558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9725" y="5654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Sparse Coding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23216"/>
            <a:ext cx="1554480" cy="1310640"/>
            <a:chOff x="784860" y="3715736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15736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64D33FC-4A5E-4F55-8380-C9925E21F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99"/>
          <a:stretch/>
        </p:blipFill>
        <p:spPr>
          <a:xfrm>
            <a:off x="2293365" y="1881958"/>
            <a:ext cx="3995123" cy="946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EACEA3-1959-45B8-8C69-9E7C779C8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517" y="5813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9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600"/>
              <a:buFont typeface="Exo 2"/>
              <a:buNone/>
              <a:defRPr sz="3000" b="1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2pPr>
            <a:lvl3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3pPr>
            <a:lvl4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4pPr>
            <a:lvl5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5pPr>
            <a:lvl6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6pPr>
            <a:lvl7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7pPr>
            <a:lvl8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8pPr>
            <a:lvl9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9pPr>
          </a:lstStyle>
          <a:p>
            <a:r>
              <a:rPr lang="en-US" dirty="0"/>
              <a:t>localized receptive fields </a:t>
            </a:r>
            <a:br>
              <a:rPr lang="en-US" dirty="0"/>
            </a:b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60CA4B2-33BE-4E99-AB21-41A43E230320}"/>
              </a:ext>
            </a:extLst>
          </p:cNvPr>
          <p:cNvSpPr/>
          <p:nvPr/>
        </p:nvSpPr>
        <p:spPr>
          <a:xfrm>
            <a:off x="2552700" y="3284459"/>
            <a:ext cx="3390900" cy="173712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Localized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91423F-D5AE-4DDB-B1BF-13D01C11B396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5A6B507-044D-46C1-BD16-75AA85AD2F3C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8577946-7FC6-4891-8558-083FE72F0BE7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A2C59E-4C68-4BDF-84D6-3B5F7553323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0F178C-FD81-4F54-83C6-EC2C71A1B70A}"/>
              </a:ext>
            </a:extLst>
          </p:cNvPr>
          <p:cNvGrpSpPr/>
          <p:nvPr/>
        </p:nvGrpSpPr>
        <p:grpSpPr>
          <a:xfrm>
            <a:off x="4290927" y="3610800"/>
            <a:ext cx="1554480" cy="1310640"/>
            <a:chOff x="784860" y="3703320"/>
            <a:chExt cx="1554480" cy="131064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508356B-70B2-473F-9E68-D5821A9A5933}"/>
                </a:ext>
              </a:extLst>
            </p:cNvPr>
            <p:cNvSpPr/>
            <p:nvPr/>
          </p:nvSpPr>
          <p:spPr>
            <a:xfrm>
              <a:off x="784860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3FEBE61-00A3-4129-B283-5EF6F10B00B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A96ABB-1A5E-43A2-98BC-550799985B92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983418D-339F-474D-8A05-66CBAA0DE5A6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BFC33-4083-4D44-A24E-ED15D6C16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025" y="1275514"/>
            <a:ext cx="1742940" cy="1703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DD72A4-7CC7-4015-9989-5B0ACDAC6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782" y="1267172"/>
            <a:ext cx="2416596" cy="18389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7A630E-762E-4132-8237-4E9FBDEE8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770" y="1341028"/>
            <a:ext cx="1742940" cy="169505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9D7270-C9AB-4EE6-A958-04D152FD48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8114" y="58135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2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02C86-E339-4B1B-AD4F-1066417A0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138960"/>
            <a:ext cx="4058771" cy="344362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98BA2-75D9-4130-91C0-8B80048E7C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106"/>
          <a:stretch/>
        </p:blipFill>
        <p:spPr>
          <a:xfrm>
            <a:off x="4694144" y="1138960"/>
            <a:ext cx="4124310" cy="344362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113D42-0169-4CBE-AADA-17E6FC8CB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6173" y="7355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358</Words>
  <Application>Microsoft Office PowerPoint</Application>
  <PresentationFormat>On-screen Show (16:9)</PresentationFormat>
  <Paragraphs>127</Paragraphs>
  <Slides>12</Slides>
  <Notes>11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Roboto Condensed</vt:lpstr>
      <vt:lpstr>Arial</vt:lpstr>
      <vt:lpstr>Squada One</vt:lpstr>
      <vt:lpstr>Exo 2</vt:lpstr>
      <vt:lpstr>Roboto Condensed Light</vt:lpstr>
      <vt:lpstr>Fira Sans Extra Condensed Medium</vt:lpstr>
      <vt:lpstr>Tech Newsletter by Slidesgo</vt:lpstr>
      <vt:lpstr>Biologically plausible deep learning   But how far can we go with shallow networks? </vt:lpstr>
      <vt:lpstr>Lack of Local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Thanks  If you have any questions please contact me at  M.Banayeean@gmail.com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Biologically plausible deep learning   But how far can we go with shallow networks?</dc:title>
  <dc:creator>Amin</dc:creator>
  <cp:lastModifiedBy>Amin</cp:lastModifiedBy>
  <cp:revision>85</cp:revision>
  <dcterms:modified xsi:type="dcterms:W3CDTF">2020-07-07T15:18:55Z</dcterms:modified>
</cp:coreProperties>
</file>